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4" r:id="rId19"/>
    <p:sldId id="275" r:id="rId20"/>
    <p:sldId id="276" r:id="rId21"/>
    <p:sldId id="277" r:id="rId22"/>
    <p:sldId id="278" r:id="rId23"/>
    <p:sldId id="279" r:id="rId24"/>
    <p:sldId id="280" r:id="rId25"/>
    <p:sldId id="281" r:id="rId26"/>
    <p:sldId id="282" r:id="rId27"/>
    <p:sldId id="283" r:id="rId28"/>
    <p:sldId id="284" r:id="rId29"/>
    <p:sldId id="287"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image" Target="../media/image8.png"/><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A259CFB-12E3-406C-ACDA-D3AF4BAE461F}" type="datetimeFigureOut">
              <a:rPr lang="en-US" smtClean="0"/>
              <a:t>25-Mar-14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3399716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259CFB-12E3-406C-ACDA-D3AF4BAE461F}" type="datetimeFigureOut">
              <a:rPr lang="en-US" smtClean="0"/>
              <a:t>25-Mar-14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58699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259CFB-12E3-406C-ACDA-D3AF4BAE461F}" type="datetimeFigureOut">
              <a:rPr lang="en-US" smtClean="0"/>
              <a:t>25-Mar-14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385097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259CFB-12E3-406C-ACDA-D3AF4BAE461F}" type="datetimeFigureOut">
              <a:rPr lang="en-US" smtClean="0"/>
              <a:t>25-Mar-14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114993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259CFB-12E3-406C-ACDA-D3AF4BAE461F}" type="datetimeFigureOut">
              <a:rPr lang="en-US" smtClean="0"/>
              <a:t>25-Mar-14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241910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A259CFB-12E3-406C-ACDA-D3AF4BAE461F}" type="datetimeFigureOut">
              <a:rPr lang="en-US" smtClean="0"/>
              <a:t>25-Mar-14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2956724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259CFB-12E3-406C-ACDA-D3AF4BAE461F}" type="datetimeFigureOut">
              <a:rPr lang="en-US" smtClean="0"/>
              <a:t>25-Mar-14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3255279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259CFB-12E3-406C-ACDA-D3AF4BAE461F}" type="datetimeFigureOut">
              <a:rPr lang="en-US" smtClean="0"/>
              <a:t>25-Mar-14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2010064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9CFB-12E3-406C-ACDA-D3AF4BAE461F}" type="datetimeFigureOut">
              <a:rPr lang="en-US" smtClean="0"/>
              <a:t>25-Mar-14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2015932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259CFB-12E3-406C-ACDA-D3AF4BAE461F}" type="datetimeFigureOut">
              <a:rPr lang="en-US" smtClean="0"/>
              <a:t>25-Mar-14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1326731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259CFB-12E3-406C-ACDA-D3AF4BAE461F}" type="datetimeFigureOut">
              <a:rPr lang="en-US" smtClean="0"/>
              <a:t>25-Mar-14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3E26D5-FB2A-413B-9D18-BC4615F3BB50}" type="slidenum">
              <a:rPr lang="en-US" smtClean="0"/>
              <a:t>‹#›</a:t>
            </a:fld>
            <a:endParaRPr lang="en-US"/>
          </a:p>
        </p:txBody>
      </p:sp>
    </p:spTree>
    <p:extLst>
      <p:ext uri="{BB962C8B-B14F-4D97-AF65-F5344CB8AC3E}">
        <p14:creationId xmlns:p14="http://schemas.microsoft.com/office/powerpoint/2010/main" val="1988749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259CFB-12E3-406C-ACDA-D3AF4BAE461F}" type="datetimeFigureOut">
              <a:rPr lang="en-US" smtClean="0"/>
              <a:t>25-Mar-14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3E26D5-FB2A-413B-9D18-BC4615F3BB50}" type="slidenum">
              <a:rPr lang="en-US" smtClean="0"/>
              <a:t>‹#›</a:t>
            </a:fld>
            <a:endParaRPr lang="en-US"/>
          </a:p>
        </p:txBody>
      </p:sp>
    </p:spTree>
    <p:extLst>
      <p:ext uri="{BB962C8B-B14F-4D97-AF65-F5344CB8AC3E}">
        <p14:creationId xmlns:p14="http://schemas.microsoft.com/office/powerpoint/2010/main" val="391375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987" y="2953544"/>
            <a:ext cx="2486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31205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742837073"/>
              </p:ext>
            </p:extLst>
          </p:nvPr>
        </p:nvGraphicFramePr>
        <p:xfrm>
          <a:off x="2946512" y="3051580"/>
          <a:ext cx="5868670" cy="586994"/>
        </p:xfrm>
        <a:graphic>
          <a:graphicData uri="http://schemas.openxmlformats.org/drawingml/2006/table">
            <a:tbl>
              <a:tblPr firstRow="1" firstCol="1" bandRow="1"/>
              <a:tblGrid>
                <a:gridCol w="5868670"/>
              </a:tblGrid>
              <a:tr h="0">
                <a:tc>
                  <a:txBody>
                    <a:bodyPr/>
                    <a:lstStyle/>
                    <a:p>
                      <a:pPr marL="0" marR="0" algn="ctr">
                        <a:lnSpc>
                          <a:spcPct val="107000"/>
                        </a:lnSpc>
                        <a:spcBef>
                          <a:spcPts val="0"/>
                        </a:spcBef>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ACTIVITY DIAGRAM FOR VIEWING ATTENDANCE SUMMARY AND EXAM REPORTS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07820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2" name="Content Placeholder 41"/>
          <p:cNvSpPr>
            <a:spLocks noGrp="1"/>
          </p:cNvSpPr>
          <p:nvPr>
            <p:ph idx="1"/>
          </p:nvPr>
        </p:nvSpPr>
        <p:spPr/>
        <p:txBody>
          <a:bodyPr/>
          <a:lstStyle/>
          <a:p>
            <a:endParaRPr lang="en-US" dirty="0"/>
          </a:p>
        </p:txBody>
      </p:sp>
      <p:graphicFrame>
        <p:nvGraphicFramePr>
          <p:cNvPr id="43" name="Object 42"/>
          <p:cNvGraphicFramePr>
            <a:graphicFrameLocks noChangeAspect="1"/>
          </p:cNvGraphicFramePr>
          <p:nvPr>
            <p:extLst>
              <p:ext uri="{D42A27DB-BD31-4B8C-83A1-F6EECF244321}">
                <p14:modId xmlns:p14="http://schemas.microsoft.com/office/powerpoint/2010/main" val="673872035"/>
              </p:ext>
            </p:extLst>
          </p:nvPr>
        </p:nvGraphicFramePr>
        <p:xfrm>
          <a:off x="4325938" y="719138"/>
          <a:ext cx="3540125" cy="5418137"/>
        </p:xfrm>
        <a:graphic>
          <a:graphicData uri="http://schemas.openxmlformats.org/presentationml/2006/ole">
            <mc:AlternateContent xmlns:mc="http://schemas.openxmlformats.org/markup-compatibility/2006">
              <mc:Choice xmlns:v="urn:schemas-microsoft-com:vml" Requires="v">
                <p:oleObj spid="_x0000_s5160" name="Document" r:id="rId3" imgW="5733936" imgH="8774861" progId="Word.Document.12">
                  <p:embed/>
                </p:oleObj>
              </mc:Choice>
              <mc:Fallback>
                <p:oleObj name="Document" r:id="rId3" imgW="5733936" imgH="8774861" progId="Word.Document.12">
                  <p:embed/>
                  <p:pic>
                    <p:nvPicPr>
                      <p:cNvPr id="0" name=""/>
                      <p:cNvPicPr/>
                      <p:nvPr/>
                    </p:nvPicPr>
                    <p:blipFill>
                      <a:blip r:embed="rId4"/>
                      <a:stretch>
                        <a:fillRect/>
                      </a:stretch>
                    </p:blipFill>
                    <p:spPr>
                      <a:xfrm>
                        <a:off x="4325938" y="719138"/>
                        <a:ext cx="3540125" cy="5418137"/>
                      </a:xfrm>
                      <a:prstGeom prst="rect">
                        <a:avLst/>
                      </a:prstGeom>
                    </p:spPr>
                  </p:pic>
                </p:oleObj>
              </mc:Fallback>
            </mc:AlternateContent>
          </a:graphicData>
        </a:graphic>
      </p:graphicFrame>
    </p:spTree>
    <p:extLst>
      <p:ext uri="{BB962C8B-B14F-4D97-AF65-F5344CB8AC3E}">
        <p14:creationId xmlns:p14="http://schemas.microsoft.com/office/powerpoint/2010/main" val="1304446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6740444"/>
              </p:ext>
            </p:extLst>
          </p:nvPr>
        </p:nvGraphicFramePr>
        <p:xfrm>
          <a:off x="3032573" y="3281082"/>
          <a:ext cx="6444914" cy="978945"/>
        </p:xfrm>
        <a:graphic>
          <a:graphicData uri="http://schemas.openxmlformats.org/drawingml/2006/table">
            <a:tbl>
              <a:tblPr firstRow="1" firstCol="1" bandRow="1"/>
              <a:tblGrid>
                <a:gridCol w="6444914"/>
              </a:tblGrid>
              <a:tr h="978945">
                <a:tc>
                  <a:txBody>
                    <a:bodyPr/>
                    <a:lstStyle/>
                    <a:p>
                      <a:pPr marL="0" marR="0" algn="ctr">
                        <a:lnSpc>
                          <a:spcPct val="107000"/>
                        </a:lnSpc>
                        <a:spcBef>
                          <a:spcPts val="0"/>
                        </a:spcBef>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DIAGRAM FOR FUNCTIONALITIES AVAILABLE TO  A STUDENT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24316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891907" y="645458"/>
            <a:ext cx="4563604" cy="5520747"/>
          </a:xfrm>
          <a:prstGeom prst="rect">
            <a:avLst/>
          </a:prstGeom>
        </p:spPr>
      </p:pic>
    </p:spTree>
    <p:extLst>
      <p:ext uri="{BB962C8B-B14F-4D97-AF65-F5344CB8AC3E}">
        <p14:creationId xmlns:p14="http://schemas.microsoft.com/office/powerpoint/2010/main" val="241428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5688404"/>
              </p:ext>
            </p:extLst>
          </p:nvPr>
        </p:nvGraphicFramePr>
        <p:xfrm>
          <a:off x="3032573" y="3245218"/>
          <a:ext cx="5868670" cy="586994"/>
        </p:xfrm>
        <a:graphic>
          <a:graphicData uri="http://schemas.openxmlformats.org/drawingml/2006/table">
            <a:tbl>
              <a:tblPr firstRow="1" firstCol="1" bandRow="1"/>
              <a:tblGrid>
                <a:gridCol w="5868670"/>
              </a:tblGrid>
              <a:tr h="0">
                <a:tc>
                  <a:txBody>
                    <a:bodyPr/>
                    <a:lstStyle/>
                    <a:p>
                      <a:pPr marL="0" marR="0" algn="ctr">
                        <a:lnSpc>
                          <a:spcPct val="107000"/>
                        </a:lnSpc>
                        <a:spcBef>
                          <a:spcPts val="0"/>
                        </a:spcBef>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DIAGRAM FOR FUNCTIONALITIES AVAILABLE TO  A TEACHER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930844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37300" y="365125"/>
            <a:ext cx="3948056" cy="6492875"/>
          </a:xfrm>
          <a:prstGeom prst="rect">
            <a:avLst/>
          </a:prstGeom>
        </p:spPr>
      </p:pic>
    </p:spTree>
    <p:extLst>
      <p:ext uri="{BB962C8B-B14F-4D97-AF65-F5344CB8AC3E}">
        <p14:creationId xmlns:p14="http://schemas.microsoft.com/office/powerpoint/2010/main" val="1023022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42551162"/>
              </p:ext>
            </p:extLst>
          </p:nvPr>
        </p:nvGraphicFramePr>
        <p:xfrm>
          <a:off x="3161665" y="3159220"/>
          <a:ext cx="5868670" cy="573977"/>
        </p:xfrm>
        <a:graphic>
          <a:graphicData uri="http://schemas.openxmlformats.org/drawingml/2006/table">
            <a:tbl>
              <a:tblPr firstRow="1" firstCol="1" bandRow="1"/>
              <a:tblGrid>
                <a:gridCol w="5868670"/>
              </a:tblGrid>
              <a:tr h="0">
                <a:tc>
                  <a:txBody>
                    <a:bodyPr/>
                    <a:lstStyle/>
                    <a:p>
                      <a:pPr marL="0" marR="0" algn="ctr">
                        <a:lnSpc>
                          <a:spcPct val="107000"/>
                        </a:lnSpc>
                        <a:spcBef>
                          <a:spcPts val="0"/>
                        </a:spcBef>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USE CASE DIAGRAM FOR FUNCTIONALITIES AVAILABLE TO  AN ADMINISTRATOR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708118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496236" y="337212"/>
            <a:ext cx="5400338" cy="6079849"/>
          </a:xfrm>
          <a:prstGeom prst="rect">
            <a:avLst/>
          </a:prstGeom>
        </p:spPr>
      </p:pic>
    </p:spTree>
    <p:extLst>
      <p:ext uri="{BB962C8B-B14F-4D97-AF65-F5344CB8AC3E}">
        <p14:creationId xmlns:p14="http://schemas.microsoft.com/office/powerpoint/2010/main" val="19414919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2908" y="2675731"/>
            <a:ext cx="11439861" cy="1325563"/>
          </a:xfrm>
        </p:spPr>
        <p:txBody>
          <a:bodyPr/>
          <a:lstStyle/>
          <a:p>
            <a:r>
              <a:rPr lang="en-IN" dirty="0"/>
              <a:t>SNAPSHOTS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322442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2308" name="Picture 20" descr="Log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053" y="457200"/>
            <a:ext cx="8671168" cy="3045494"/>
          </a:xfrm>
          <a:prstGeom prst="rect">
            <a:avLst/>
          </a:prstGeom>
          <a:noFill/>
          <a:extLst>
            <a:ext uri="{909E8E84-426E-40DD-AFC4-6F175D3DCCD1}">
              <a14:hiddenFill xmlns:a14="http://schemas.microsoft.com/office/drawing/2010/main">
                <a:solidFill>
                  <a:srgbClr val="FFFFFF"/>
                </a:solidFill>
              </a14:hiddenFill>
            </a:ext>
          </a:extLst>
        </p:spPr>
      </p:pic>
      <p:pic>
        <p:nvPicPr>
          <p:cNvPr id="12307" name="Picture 19" descr="student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053" y="3771900"/>
            <a:ext cx="8671168" cy="3086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1"/>
          <p:cNvSpPr>
            <a:spLocks noChangeArrowheads="1"/>
          </p:cNvSpPr>
          <p:nvPr/>
        </p:nvSpPr>
        <p:spPr bwMode="auto">
          <a:xfrm>
            <a:off x="1839053" y="-40704"/>
            <a:ext cx="1846771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LOGIN PAGE:</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22"/>
          <p:cNvSpPr>
            <a:spLocks noChangeArrowheads="1"/>
          </p:cNvSpPr>
          <p:nvPr/>
        </p:nvSpPr>
        <p:spPr bwMode="auto">
          <a:xfrm>
            <a:off x="1839053" y="3273996"/>
            <a:ext cx="1846771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 HOME:</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1382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600" dirty="0"/>
              <a:t>PROJECT </a:t>
            </a:r>
            <a:r>
              <a:rPr lang="en-IN" sz="3600" dirty="0" smtClean="0"/>
              <a:t>ON</a:t>
            </a:r>
            <a:r>
              <a:rPr lang="en-US" sz="3600" dirty="0"/>
              <a:t/>
            </a:r>
            <a:br>
              <a:rPr lang="en-US" sz="3600" dirty="0"/>
            </a:br>
            <a:r>
              <a:rPr lang="en-IN" sz="3600" dirty="0"/>
              <a:t>HI-TECH COLLEGE </a:t>
            </a:r>
            <a:r>
              <a:rPr lang="en-IN" sz="3600" dirty="0" smtClean="0"/>
              <a:t>MANAGEMENT</a:t>
            </a:r>
            <a:br>
              <a:rPr lang="en-IN" sz="3600" dirty="0" smtClean="0"/>
            </a:br>
            <a:r>
              <a:rPr lang="en-IN" sz="3600" dirty="0" smtClean="0"/>
              <a:t> </a:t>
            </a:r>
            <a:r>
              <a:rPr lang="en-IN" sz="3600" dirty="0"/>
              <a:t>SYSTEM</a:t>
            </a:r>
            <a:r>
              <a:rPr lang="en-US" sz="3600" dirty="0"/>
              <a:t/>
            </a:r>
            <a:br>
              <a:rPr lang="en-US" sz="3600" dirty="0"/>
            </a:br>
            <a:endParaRPr lang="en-US" sz="3600" dirty="0"/>
          </a:p>
        </p:txBody>
      </p:sp>
      <p:sp>
        <p:nvSpPr>
          <p:cNvPr id="3" name="Subtitle 2"/>
          <p:cNvSpPr>
            <a:spLocks noGrp="1"/>
          </p:cNvSpPr>
          <p:nvPr>
            <p:ph type="subTitle" idx="1"/>
          </p:nvPr>
        </p:nvSpPr>
        <p:spPr>
          <a:xfrm>
            <a:off x="1524000" y="4053860"/>
            <a:ext cx="9144000" cy="1655762"/>
          </a:xfrm>
        </p:spPr>
        <p:txBody>
          <a:bodyPr>
            <a:normAutofit lnSpcReduction="10000"/>
          </a:bodyPr>
          <a:lstStyle/>
          <a:p>
            <a:r>
              <a:rPr lang="en-IN" dirty="0"/>
              <a:t>Developed by</a:t>
            </a:r>
            <a:endParaRPr lang="en-US" dirty="0"/>
          </a:p>
          <a:p>
            <a:r>
              <a:rPr lang="en-IN" dirty="0"/>
              <a:t> </a:t>
            </a:r>
            <a:endParaRPr lang="en-US" dirty="0"/>
          </a:p>
          <a:p>
            <a:r>
              <a:rPr lang="en-IN" dirty="0"/>
              <a:t> </a:t>
            </a:r>
            <a:endParaRPr lang="en-US" dirty="0"/>
          </a:p>
          <a:p>
            <a:r>
              <a:rPr lang="en-IN" dirty="0"/>
              <a:t>Name : </a:t>
            </a:r>
            <a:r>
              <a:rPr lang="en-IN" dirty="0" err="1"/>
              <a:t>Rahul.E</a:t>
            </a:r>
            <a:r>
              <a:rPr lang="en-IN" dirty="0"/>
              <a:t>                  Reg. No.: R140030100722</a:t>
            </a:r>
            <a:endParaRPr lang="en-US" dirty="0"/>
          </a:p>
          <a:p>
            <a:endParaRPr lang="en-US" dirty="0"/>
          </a:p>
        </p:txBody>
      </p:sp>
      <p:pic>
        <p:nvPicPr>
          <p:cNvPr id="102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766" y="198401"/>
            <a:ext cx="2486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732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366" y="304800"/>
            <a:ext cx="15196312" cy="1325563"/>
          </a:xfrm>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13314" name="Picture 2" descr="studprof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66" y="396875"/>
            <a:ext cx="827263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upstp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166" y="3711575"/>
            <a:ext cx="8272630" cy="2886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990166" y="-185667"/>
            <a:ext cx="1761891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 PROFILE:</a:t>
            </a:r>
            <a:endParaRPr kumimoji="0" lang="en-US" sz="10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990166" y="3213671"/>
            <a:ext cx="1761891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UPDATE STUDENT PROFILE:</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1990166" y="6597650"/>
            <a:ext cx="17618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03639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731546" y="1866329"/>
            <a:ext cx="15453208" cy="4351338"/>
          </a:xfrm>
        </p:spPr>
        <p:txBody>
          <a:bodyPr/>
          <a:lstStyle/>
          <a:p>
            <a:endParaRPr lang="en-US" dirty="0"/>
          </a:p>
        </p:txBody>
      </p:sp>
      <p:pic>
        <p:nvPicPr>
          <p:cNvPr id="14338" name="Picture 2" descr="at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346" y="497904"/>
            <a:ext cx="841248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346" y="3812604"/>
            <a:ext cx="8412480" cy="2847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893345" y="0"/>
            <a:ext cx="1791676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ATTENDANCE SUMMARY:</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893345" y="3314700"/>
            <a:ext cx="1791676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EXAM REPORTS:</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5692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753059" y="1835793"/>
            <a:ext cx="15828671" cy="4351338"/>
          </a:xfrm>
        </p:spPr>
        <p:txBody>
          <a:bodyPr/>
          <a:lstStyle/>
          <a:p>
            <a:endParaRPr lang="en-US" dirty="0"/>
          </a:p>
        </p:txBody>
      </p:sp>
      <p:pic>
        <p:nvPicPr>
          <p:cNvPr id="15362" name="Picture 2" descr="oncor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860" y="467368"/>
            <a:ext cx="8616876" cy="2847975"/>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1" descr="vicor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860" y="3772543"/>
            <a:ext cx="8616876" cy="28670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914860" y="-30536"/>
            <a:ext cx="1835208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ONLINE COURSE REGISTRATION:</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914860" y="3274639"/>
            <a:ext cx="1835208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VIEW COURSE REGISTRATION:</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914860" y="6639568"/>
            <a:ext cx="183520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16871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602454" y="1866329"/>
            <a:ext cx="17290993" cy="4351338"/>
          </a:xfrm>
        </p:spPr>
        <p:txBody>
          <a:bodyPr/>
          <a:lstStyle/>
          <a:p>
            <a:endParaRPr lang="en-US" dirty="0"/>
          </a:p>
        </p:txBody>
      </p:sp>
      <p:pic>
        <p:nvPicPr>
          <p:cNvPr id="16386" name="Picture 2" descr="tch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255" y="497904"/>
            <a:ext cx="941294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 descr="studlistt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4254" y="3812604"/>
            <a:ext cx="9397279" cy="2752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764255" y="0"/>
            <a:ext cx="2004752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TEACHER HOME:</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764255" y="3314700"/>
            <a:ext cx="2004752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STUDENTS LIST:</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764255" y="6565329"/>
            <a:ext cx="200475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0872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36695" y="1965475"/>
            <a:ext cx="17883826" cy="4351338"/>
          </a:xfrm>
        </p:spPr>
        <p:txBody>
          <a:bodyPr/>
          <a:lstStyle/>
          <a:p>
            <a:endParaRPr lang="en-US" dirty="0"/>
          </a:p>
        </p:txBody>
      </p:sp>
      <p:pic>
        <p:nvPicPr>
          <p:cNvPr id="17410" name="Picture 2" descr="upat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495" y="597050"/>
            <a:ext cx="9735670" cy="2876550"/>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upexs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95" y="3930800"/>
            <a:ext cx="9735670" cy="28860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398494" y="-62437"/>
            <a:ext cx="20734871"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UPDATE ATTENDANCE:</a:t>
            </a:r>
            <a:b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r>
            <a:b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398494" y="3432896"/>
            <a:ext cx="2073487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UPDATE EXAM SCORES:</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398494" y="6816875"/>
            <a:ext cx="2073487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12211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193662" y="1825625"/>
            <a:ext cx="18335821" cy="4351338"/>
          </a:xfrm>
        </p:spPr>
        <p:txBody>
          <a:bodyPr/>
          <a:lstStyle/>
          <a:p>
            <a:endParaRPr lang="en-US" dirty="0"/>
          </a:p>
        </p:txBody>
      </p:sp>
      <p:pic>
        <p:nvPicPr>
          <p:cNvPr id="18434" name="Picture 2" descr="ad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462" y="457200"/>
            <a:ext cx="9998337"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stu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5463" y="3781425"/>
            <a:ext cx="9981728" cy="2790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355462" y="-40704"/>
            <a:ext cx="2125892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ADMINISTRATOR HOME:</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355462" y="3283521"/>
            <a:ext cx="21258923"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STUDENTS LIST:</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355462" y="6572250"/>
            <a:ext cx="212589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38645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05634" y="1825625"/>
            <a:ext cx="16847977" cy="4351338"/>
          </a:xfrm>
        </p:spPr>
        <p:txBody>
          <a:bodyPr/>
          <a:lstStyle/>
          <a:p>
            <a:endParaRPr lang="en-US" dirty="0"/>
          </a:p>
        </p:txBody>
      </p:sp>
      <p:pic>
        <p:nvPicPr>
          <p:cNvPr id="19458" name="Picture 2" descr="fa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434" y="457200"/>
            <a:ext cx="9187031"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1" descr="c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434" y="3771900"/>
            <a:ext cx="9187031" cy="2895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667434" y="-40704"/>
            <a:ext cx="1953388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FACULTY LIST:</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667434" y="3273996"/>
            <a:ext cx="19533887"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COURSES LIST:</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667434" y="6667500"/>
            <a:ext cx="1953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917333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742304" y="1825625"/>
            <a:ext cx="17358510" cy="4351338"/>
          </a:xfrm>
        </p:spPr>
        <p:txBody>
          <a:bodyPr/>
          <a:lstStyle/>
          <a:p>
            <a:endParaRPr lang="en-US" dirty="0"/>
          </a:p>
        </p:txBody>
      </p:sp>
      <p:pic>
        <p:nvPicPr>
          <p:cNvPr id="20482" name="Picture 2" descr="us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104" y="457200"/>
            <a:ext cx="9449696" cy="2876550"/>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1" descr="p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04" y="3790950"/>
            <a:ext cx="9449696"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904104" y="-40704"/>
            <a:ext cx="20125808"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USERS LIST:</a:t>
            </a: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1904104" y="3131463"/>
            <a:ext cx="2012580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CHANGE PASSWORD:</a:t>
            </a:r>
            <a:b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r>
            <a:br>
              <a:rPr kumimoji="0" 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en-US" sz="10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904104" y="6648450"/>
            <a:ext cx="201258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064646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66974" y="-7500"/>
            <a:ext cx="10510221" cy="6861081"/>
          </a:xfrm>
          <a:prstGeom prst="rect">
            <a:avLst/>
          </a:prstGeom>
        </p:spPr>
      </p:pic>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1757278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2987" y="2953544"/>
            <a:ext cx="248602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9214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SYSTEM </a:t>
            </a:r>
            <a:r>
              <a:rPr lang="en-IN" dirty="0"/>
              <a:t>ANALYSIS</a:t>
            </a:r>
            <a:endParaRPr lang="en-US" dirty="0"/>
          </a:p>
        </p:txBody>
      </p:sp>
      <p:sp>
        <p:nvSpPr>
          <p:cNvPr id="3" name="Content Placeholder 2"/>
          <p:cNvSpPr>
            <a:spLocks noGrp="1"/>
          </p:cNvSpPr>
          <p:nvPr>
            <p:ph idx="1"/>
          </p:nvPr>
        </p:nvSpPr>
        <p:spPr/>
        <p:txBody>
          <a:bodyPr>
            <a:normAutofit fontScale="70000" lnSpcReduction="20000"/>
          </a:bodyPr>
          <a:lstStyle/>
          <a:p>
            <a:r>
              <a:rPr lang="en-IN" dirty="0"/>
              <a:t>The Hi-Tech College Management System involves the creation of a Web Application that will enables its users to</a:t>
            </a:r>
            <a:r>
              <a:rPr lang="en-IN" dirty="0" smtClean="0"/>
              <a:t>:</a:t>
            </a:r>
          </a:p>
          <a:p>
            <a:endParaRPr lang="en-US" dirty="0"/>
          </a:p>
          <a:p>
            <a:pPr lvl="1"/>
            <a:r>
              <a:rPr lang="en-IN" dirty="0"/>
              <a:t>When used by students </a:t>
            </a:r>
            <a:r>
              <a:rPr lang="en-IN" dirty="0" smtClean="0"/>
              <a:t>to:</a:t>
            </a:r>
          </a:p>
          <a:p>
            <a:pPr lvl="2"/>
            <a:r>
              <a:rPr lang="en-IN" dirty="0" smtClean="0"/>
              <a:t>View </a:t>
            </a:r>
            <a:r>
              <a:rPr lang="en-IN" dirty="0"/>
              <a:t>and update their details in a neat interface.</a:t>
            </a:r>
            <a:endParaRPr lang="en-US" dirty="0"/>
          </a:p>
          <a:p>
            <a:pPr lvl="2"/>
            <a:r>
              <a:rPr lang="en-IN" dirty="0"/>
              <a:t>View their attendance records.</a:t>
            </a:r>
            <a:endParaRPr lang="en-US" dirty="0"/>
          </a:p>
          <a:p>
            <a:pPr lvl="2"/>
            <a:r>
              <a:rPr lang="en-IN" dirty="0"/>
              <a:t>View their exam scores.</a:t>
            </a:r>
            <a:endParaRPr lang="en-US" dirty="0"/>
          </a:p>
          <a:p>
            <a:pPr lvl="2"/>
            <a:r>
              <a:rPr lang="en-IN" dirty="0"/>
              <a:t>View and register for courses online.</a:t>
            </a:r>
            <a:endParaRPr lang="en-US" dirty="0"/>
          </a:p>
          <a:p>
            <a:pPr lvl="1"/>
            <a:r>
              <a:rPr lang="en-IN" dirty="0" smtClean="0"/>
              <a:t>When </a:t>
            </a:r>
            <a:r>
              <a:rPr lang="en-IN" dirty="0"/>
              <a:t>used by teachers to:</a:t>
            </a:r>
            <a:endParaRPr lang="en-US" dirty="0"/>
          </a:p>
          <a:p>
            <a:pPr lvl="2"/>
            <a:r>
              <a:rPr lang="en-IN" dirty="0"/>
              <a:t>View the students that are appointed for them.</a:t>
            </a:r>
            <a:endParaRPr lang="en-US" dirty="0"/>
          </a:p>
          <a:p>
            <a:pPr lvl="2"/>
            <a:r>
              <a:rPr lang="en-IN" dirty="0"/>
              <a:t>Update the attendance of the students.</a:t>
            </a:r>
            <a:endParaRPr lang="en-US" dirty="0"/>
          </a:p>
          <a:p>
            <a:pPr lvl="2"/>
            <a:r>
              <a:rPr lang="en-IN" dirty="0"/>
              <a:t>Update the exam scores of the students.</a:t>
            </a:r>
            <a:endParaRPr lang="en-US" dirty="0"/>
          </a:p>
          <a:p>
            <a:pPr lvl="1"/>
            <a:r>
              <a:rPr lang="en-IN" dirty="0" smtClean="0"/>
              <a:t>When </a:t>
            </a:r>
            <a:r>
              <a:rPr lang="en-IN" dirty="0"/>
              <a:t>used by the administrator:</a:t>
            </a:r>
            <a:endParaRPr lang="en-US" dirty="0"/>
          </a:p>
          <a:p>
            <a:pPr lvl="2"/>
            <a:r>
              <a:rPr lang="en-IN" dirty="0"/>
              <a:t>To view, add, edit or delete student records.</a:t>
            </a:r>
            <a:endParaRPr lang="en-US" dirty="0"/>
          </a:p>
          <a:p>
            <a:pPr lvl="2"/>
            <a:r>
              <a:rPr lang="en-IN" dirty="0"/>
              <a:t>To view, add, edit or delete the courses available.</a:t>
            </a:r>
            <a:endParaRPr lang="en-US" dirty="0"/>
          </a:p>
          <a:p>
            <a:pPr lvl="2"/>
            <a:r>
              <a:rPr lang="en-IN" dirty="0"/>
              <a:t>To view, add, edit or delete the teachers employed.</a:t>
            </a:r>
            <a:endParaRPr lang="en-US" dirty="0"/>
          </a:p>
          <a:p>
            <a:pPr lvl="2"/>
            <a:r>
              <a:rPr lang="en-IN" dirty="0"/>
              <a:t>To view, add, edit or delete the information regarding the users who have access to the application.</a:t>
            </a:r>
            <a:endParaRPr lang="en-US" dirty="0"/>
          </a:p>
          <a:p>
            <a:pPr marL="457200" lvl="1" indent="0">
              <a:buNone/>
            </a:pPr>
            <a:r>
              <a:rPr lang="en-IN" dirty="0"/>
              <a:t> </a:t>
            </a:r>
            <a:endParaRPr lang="en-US" dirty="0"/>
          </a:p>
          <a:p>
            <a:endParaRPr lang="en-US" dirty="0"/>
          </a:p>
        </p:txBody>
      </p:sp>
    </p:spTree>
    <p:extLst>
      <p:ext uri="{BB962C8B-B14F-4D97-AF65-F5344CB8AC3E}">
        <p14:creationId xmlns:p14="http://schemas.microsoft.com/office/powerpoint/2010/main" val="2866142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4485043" y="2602198"/>
            <a:ext cx="10515600" cy="1292121"/>
          </a:xfrm>
          <a:prstGeom prst="rect">
            <a:avLst/>
          </a:prstGeom>
        </p:spPr>
      </p:pic>
    </p:spTree>
    <p:extLst>
      <p:ext uri="{BB962C8B-B14F-4D97-AF65-F5344CB8AC3E}">
        <p14:creationId xmlns:p14="http://schemas.microsoft.com/office/powerpoint/2010/main" val="2601705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Each of the three type of users are also able to change their passwords.</a:t>
            </a:r>
            <a:endParaRPr lang="en-US" dirty="0"/>
          </a:p>
          <a:p>
            <a:r>
              <a:rPr lang="en-IN" dirty="0"/>
              <a:t>Hi-Tech College Management System has a computerized system in a place that maintains the details of all the students, courses, teachers and users. The proposed Web application will use the database created to obtain the above mentioned details. Some additional tables may have to be created in the database to accommodate the specific requirements of the Web application.</a:t>
            </a:r>
            <a:endParaRPr lang="en-US" dirty="0"/>
          </a:p>
          <a:p>
            <a:endParaRPr lang="en-US" dirty="0"/>
          </a:p>
        </p:txBody>
      </p:sp>
    </p:spTree>
    <p:extLst>
      <p:ext uri="{BB962C8B-B14F-4D97-AF65-F5344CB8AC3E}">
        <p14:creationId xmlns:p14="http://schemas.microsoft.com/office/powerpoint/2010/main" val="744797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HARDWARE AND SOFTWARE REQUIREMENTS</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	</a:t>
            </a:r>
            <a:r>
              <a:rPr lang="en-IN" dirty="0"/>
              <a:t> </a:t>
            </a:r>
            <a:endParaRPr lang="en-US" dirty="0"/>
          </a:p>
          <a:p>
            <a:r>
              <a:rPr lang="en-IN" b="1" dirty="0"/>
              <a:t>Hardware:</a:t>
            </a:r>
            <a:r>
              <a:rPr lang="en-IN" dirty="0"/>
              <a:t> </a:t>
            </a:r>
            <a:endParaRPr lang="en-IN" dirty="0" smtClean="0"/>
          </a:p>
          <a:p>
            <a:pPr lvl="1"/>
            <a:r>
              <a:rPr lang="en-IN" dirty="0" smtClean="0"/>
              <a:t>A </a:t>
            </a:r>
            <a:r>
              <a:rPr lang="en-IN" dirty="0"/>
              <a:t>node with PIII Processor(800 MHz or higher), SCSI Hard disk of 20GB, 256MB RAM, CDROM and </a:t>
            </a:r>
            <a:endParaRPr lang="en-US" dirty="0"/>
          </a:p>
          <a:p>
            <a:pPr lvl="1"/>
            <a:r>
              <a:rPr lang="en-IN" dirty="0"/>
              <a:t>1-10/100 Mbps network card.</a:t>
            </a:r>
            <a:endParaRPr lang="en-US" dirty="0"/>
          </a:p>
          <a:p>
            <a:pPr lvl="1"/>
            <a:endParaRPr lang="en-IN" b="1" dirty="0" smtClean="0"/>
          </a:p>
          <a:p>
            <a:r>
              <a:rPr lang="en-IN" b="1" dirty="0" smtClean="0"/>
              <a:t>Operating </a:t>
            </a:r>
            <a:r>
              <a:rPr lang="en-IN" b="1" dirty="0"/>
              <a:t>System:</a:t>
            </a:r>
            <a:r>
              <a:rPr lang="en-IN" dirty="0"/>
              <a:t> </a:t>
            </a:r>
            <a:endParaRPr lang="en-IN" dirty="0" smtClean="0"/>
          </a:p>
          <a:p>
            <a:pPr lvl="1"/>
            <a:r>
              <a:rPr lang="en-IN" dirty="0" smtClean="0"/>
              <a:t>Windows </a:t>
            </a:r>
            <a:r>
              <a:rPr lang="en-IN" dirty="0"/>
              <a:t>XP Professional with SP2.</a:t>
            </a:r>
            <a:endParaRPr lang="en-US" dirty="0"/>
          </a:p>
          <a:p>
            <a:pPr marL="457200" lvl="1" indent="0">
              <a:buNone/>
            </a:pPr>
            <a:r>
              <a:rPr lang="en-IN" dirty="0"/>
              <a:t> </a:t>
            </a:r>
            <a:endParaRPr lang="en-US" dirty="0"/>
          </a:p>
          <a:p>
            <a:r>
              <a:rPr lang="en-IN" b="1" dirty="0"/>
              <a:t>Software</a:t>
            </a:r>
            <a:r>
              <a:rPr lang="en-IN" b="1" dirty="0" smtClean="0"/>
              <a:t>:</a:t>
            </a:r>
          </a:p>
          <a:p>
            <a:pPr lvl="1"/>
            <a:r>
              <a:rPr lang="en-IN" dirty="0" smtClean="0"/>
              <a:t> </a:t>
            </a:r>
            <a:r>
              <a:rPr lang="en-IN" dirty="0"/>
              <a:t>Microsoft Visual Studio 2008 Professional Edition, Microsoft Windows XP Service Pack (SP), </a:t>
            </a:r>
            <a:endParaRPr lang="en-US" dirty="0"/>
          </a:p>
          <a:p>
            <a:pPr lvl="1"/>
            <a:r>
              <a:rPr lang="en-IN" dirty="0"/>
              <a:t>SQL Server 2008 Standard Edition.</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1051082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172" y="2882414"/>
            <a:ext cx="10515600" cy="1325563"/>
          </a:xfrm>
        </p:spPr>
        <p:txBody>
          <a:bodyPr/>
          <a:lstStyle/>
          <a:p>
            <a:pPr algn="ctr"/>
            <a:r>
              <a:rPr lang="en-IN" b="1" dirty="0"/>
              <a:t>ACTIVITY DIAGRAM FOR VIEWING AND UPDATING STUDENT DETAILS</a:t>
            </a:r>
            <a:endParaRPr lang="en-US" dirty="0"/>
          </a:p>
        </p:txBody>
      </p:sp>
    </p:spTree>
    <p:extLst>
      <p:ext uri="{BB962C8B-B14F-4D97-AF65-F5344CB8AC3E}">
        <p14:creationId xmlns:p14="http://schemas.microsoft.com/office/powerpoint/2010/main" val="462029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8"/>
          <p:cNvPicPr>
            <a:picLocks noChangeAspect="1"/>
          </p:cNvPicPr>
          <p:nvPr/>
        </p:nvPicPr>
        <p:blipFill>
          <a:blip r:embed="rId2"/>
          <a:stretch>
            <a:fillRect/>
          </a:stretch>
        </p:blipFill>
        <p:spPr>
          <a:xfrm>
            <a:off x="3235690" y="125916"/>
            <a:ext cx="5768461" cy="6651402"/>
          </a:xfrm>
          <a:prstGeom prst="rect">
            <a:avLst/>
          </a:prstGeom>
        </p:spPr>
      </p:pic>
    </p:spTree>
    <p:extLst>
      <p:ext uri="{BB962C8B-B14F-4D97-AF65-F5344CB8AC3E}">
        <p14:creationId xmlns:p14="http://schemas.microsoft.com/office/powerpoint/2010/main" val="6383626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473" y="2796353"/>
            <a:ext cx="10515600" cy="1325563"/>
          </a:xfrm>
        </p:spPr>
        <p:txBody>
          <a:bodyPr/>
          <a:lstStyle/>
          <a:p>
            <a:pPr algn="ctr"/>
            <a:r>
              <a:rPr lang="en-IN" b="1" dirty="0"/>
              <a:t>ACTIVITY DIAGRAM FOR REGISTERING AND VIEWING COURSES ONLINE</a:t>
            </a:r>
            <a:endParaRPr lang="en-US" dirty="0"/>
          </a:p>
        </p:txBody>
      </p:sp>
    </p:spTree>
    <p:extLst>
      <p:ext uri="{BB962C8B-B14F-4D97-AF65-F5344CB8AC3E}">
        <p14:creationId xmlns:p14="http://schemas.microsoft.com/office/powerpoint/2010/main" val="2564899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208064698"/>
              </p:ext>
            </p:extLst>
          </p:nvPr>
        </p:nvGraphicFramePr>
        <p:xfrm>
          <a:off x="3829723" y="0"/>
          <a:ext cx="5217457" cy="6992471"/>
        </p:xfrm>
        <a:graphic>
          <a:graphicData uri="http://schemas.openxmlformats.org/presentationml/2006/ole">
            <mc:AlternateContent xmlns:mc="http://schemas.openxmlformats.org/markup-compatibility/2006">
              <mc:Choice xmlns:v="urn:schemas-microsoft-com:vml" Requires="v">
                <p:oleObj spid="_x0000_s6147" name="Document" r:id="rId3" imgW="5733936" imgH="8774861" progId="Word.Document.12">
                  <p:embed/>
                </p:oleObj>
              </mc:Choice>
              <mc:Fallback>
                <p:oleObj name="Document" r:id="rId3" imgW="5733936" imgH="8774861" progId="Word.Document.12">
                  <p:embed/>
                  <p:pic>
                    <p:nvPicPr>
                      <p:cNvPr id="0" name=""/>
                      <p:cNvPicPr/>
                      <p:nvPr/>
                    </p:nvPicPr>
                    <p:blipFill>
                      <a:blip r:embed="rId4"/>
                      <a:stretch>
                        <a:fillRect/>
                      </a:stretch>
                    </p:blipFill>
                    <p:spPr>
                      <a:xfrm>
                        <a:off x="3829723" y="0"/>
                        <a:ext cx="5217457" cy="6992471"/>
                      </a:xfrm>
                      <a:prstGeom prst="rect">
                        <a:avLst/>
                      </a:prstGeom>
                    </p:spPr>
                  </p:pic>
                </p:oleObj>
              </mc:Fallback>
            </mc:AlternateContent>
          </a:graphicData>
        </a:graphic>
      </p:graphicFrame>
    </p:spTree>
    <p:extLst>
      <p:ext uri="{BB962C8B-B14F-4D97-AF65-F5344CB8AC3E}">
        <p14:creationId xmlns:p14="http://schemas.microsoft.com/office/powerpoint/2010/main" val="39238172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340</Words>
  <Application>Microsoft Office PowerPoint</Application>
  <PresentationFormat>Widescreen</PresentationFormat>
  <Paragraphs>64</Paragraphs>
  <Slides>30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Office Theme</vt:lpstr>
      <vt:lpstr>Microsoft Word Document</vt:lpstr>
      <vt:lpstr>PowerPoint Presentation</vt:lpstr>
      <vt:lpstr>PROJECT ON HI-TECH COLLEGE MANAGEMENT  SYSTEM </vt:lpstr>
      <vt:lpstr>   SYSTEM ANALYSIS</vt:lpstr>
      <vt:lpstr>PowerPoint Presentation</vt:lpstr>
      <vt:lpstr>HARDWARE AND SOFTWARE REQUIREMENTS </vt:lpstr>
      <vt:lpstr>ACTIVITY DIAGRAM FOR VIEWING AND UPDATING STUDENT DETAILS</vt:lpstr>
      <vt:lpstr>PowerPoint Presentation</vt:lpstr>
      <vt:lpstr>ACTIVITY DIAGRAM FOR REGISTERING AND VIEWING COURSES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HI-TECH COLLEGE MANAGEMENT  SYSTEM</dc:title>
  <dc:creator>rahulfindme</dc:creator>
  <cp:lastModifiedBy>rahulfindme</cp:lastModifiedBy>
  <cp:revision>5</cp:revision>
  <dcterms:created xsi:type="dcterms:W3CDTF">2014-03-25T10:29:56Z</dcterms:created>
  <dcterms:modified xsi:type="dcterms:W3CDTF">2014-03-25T11:07:07Z</dcterms:modified>
</cp:coreProperties>
</file>